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lay" charset="1" panose="00000500000000000000"/>
      <p:regular r:id="rId22"/>
    </p:embeddedFont>
    <p:embeddedFont>
      <p:font typeface="Play Bold" charset="1" panose="00000800000000000000"/>
      <p:regular r:id="rId23"/>
    </p:embeddedFont>
    <p:embeddedFont>
      <p:font typeface="Canva Sans" charset="1" panose="020B05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http://www.linkedin.com/in/arthraval" TargetMode="External" Type="http://schemas.openxmlformats.org/officeDocument/2006/relationships/hyperlink"/><Relationship Id="rId7" Target="https://www.linkedin.com/in/vansh-dave-ba2b02250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9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24403" y="2749043"/>
            <a:ext cx="7411749" cy="7752270"/>
          </a:xfrm>
          <a:custGeom>
            <a:avLst/>
            <a:gdLst/>
            <a:ahLst/>
            <a:cxnLst/>
            <a:rect r="r" b="b" t="t" l="l"/>
            <a:pathLst>
              <a:path h="7752270" w="7411749">
                <a:moveTo>
                  <a:pt x="0" y="0"/>
                </a:moveTo>
                <a:lnTo>
                  <a:pt x="7411749" y="0"/>
                </a:lnTo>
                <a:lnTo>
                  <a:pt x="7411749" y="7752270"/>
                </a:lnTo>
                <a:lnTo>
                  <a:pt x="0" y="7752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653231" y="-1638698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699253"/>
            <a:ext cx="4387946" cy="512732"/>
            <a:chOff x="0" y="0"/>
            <a:chExt cx="5850594" cy="68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3643" cy="683643"/>
            </a:xfrm>
            <a:custGeom>
              <a:avLst/>
              <a:gdLst/>
              <a:ahLst/>
              <a:cxnLst/>
              <a:rect r="r" b="b" t="t" l="l"/>
              <a:pathLst>
                <a:path h="683643" w="683643">
                  <a:moveTo>
                    <a:pt x="0" y="0"/>
                  </a:moveTo>
                  <a:lnTo>
                    <a:pt x="683643" y="0"/>
                  </a:lnTo>
                  <a:lnTo>
                    <a:pt x="683643" y="683643"/>
                  </a:lnTo>
                  <a:lnTo>
                    <a:pt x="0" y="683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56381" y="107100"/>
              <a:ext cx="4894213" cy="427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87"/>
                </a:lnSpc>
              </a:pPr>
              <a:r>
                <a:rPr lang="en-US" sz="1919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GestroDrive Robotics Innovations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096113" y="699253"/>
            <a:ext cx="6576000" cy="6824151"/>
          </a:xfrm>
          <a:custGeom>
            <a:avLst/>
            <a:gdLst/>
            <a:ahLst/>
            <a:cxnLst/>
            <a:rect r="r" b="b" t="t" l="l"/>
            <a:pathLst>
              <a:path h="6824151" w="6576000">
                <a:moveTo>
                  <a:pt x="0" y="0"/>
                </a:moveTo>
                <a:lnTo>
                  <a:pt x="6576000" y="0"/>
                </a:lnTo>
                <a:lnTo>
                  <a:pt x="6576000" y="6824151"/>
                </a:lnTo>
                <a:lnTo>
                  <a:pt x="0" y="6824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71618" y="-350172"/>
            <a:ext cx="18156976" cy="10213299"/>
          </a:xfrm>
          <a:custGeom>
            <a:avLst/>
            <a:gdLst/>
            <a:ahLst/>
            <a:cxnLst/>
            <a:rect r="r" b="b" t="t" l="l"/>
            <a:pathLst>
              <a:path h="10213299" w="18156976">
                <a:moveTo>
                  <a:pt x="0" y="0"/>
                </a:moveTo>
                <a:lnTo>
                  <a:pt x="18156976" y="0"/>
                </a:lnTo>
                <a:lnTo>
                  <a:pt x="18156976" y="10213299"/>
                </a:lnTo>
                <a:lnTo>
                  <a:pt x="0" y="102132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8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2009871"/>
            <a:ext cx="11207743" cy="5138478"/>
            <a:chOff x="0" y="0"/>
            <a:chExt cx="14943657" cy="685130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90500"/>
              <a:ext cx="14943657" cy="52555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057"/>
                </a:lnSpc>
              </a:pPr>
              <a:r>
                <a:rPr lang="en-US" b="true" sz="10057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Hand Gesture Controlled Robotic Car Presentation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686951"/>
              <a:ext cx="13710835" cy="1164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79"/>
                </a:lnSpc>
                <a:spcBef>
                  <a:spcPct val="0"/>
                </a:spcBef>
              </a:pPr>
              <a:r>
                <a:rPr lang="en-US" sz="2556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Exploring the future of </a:t>
              </a:r>
              <a:r>
                <a:rPr lang="en-US" b="true" sz="2556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gesture-based technology</a:t>
              </a:r>
              <a:r>
                <a:rPr lang="en-US" sz="2556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in robotic applications and automation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76512" y="8185358"/>
            <a:ext cx="4340134" cy="133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91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Prepared by:</a:t>
            </a:r>
          </a:p>
          <a:p>
            <a:pPr algn="l">
              <a:lnSpc>
                <a:spcPts val="2687"/>
              </a:lnSpc>
            </a:pPr>
            <a:r>
              <a:rPr lang="en-US" sz="191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Arth Raval</a:t>
            </a:r>
          </a:p>
          <a:p>
            <a:pPr algn="l">
              <a:lnSpc>
                <a:spcPts val="2687"/>
              </a:lnSpc>
            </a:pPr>
            <a:r>
              <a:rPr lang="en-US" sz="191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Vansh Dve</a:t>
            </a:r>
          </a:p>
          <a:p>
            <a:pPr algn="l" marL="0" indent="0" lvl="0">
              <a:lnSpc>
                <a:spcPts val="2687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34633" y="-34357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74581" y="6089212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2927557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239844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6234015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9679530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13387707" y="7834545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574399" y="838200"/>
            <a:ext cx="5569212" cy="4587006"/>
          </a:xfrm>
          <a:custGeom>
            <a:avLst/>
            <a:gdLst/>
            <a:ahLst/>
            <a:cxnLst/>
            <a:rect r="r" b="b" t="t" l="l"/>
            <a:pathLst>
              <a:path h="4587006" w="5569212">
                <a:moveTo>
                  <a:pt x="0" y="0"/>
                </a:moveTo>
                <a:lnTo>
                  <a:pt x="5569213" y="0"/>
                </a:lnTo>
                <a:lnTo>
                  <a:pt x="5569213" y="4587006"/>
                </a:lnTo>
                <a:lnTo>
                  <a:pt x="0" y="4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9445425" cy="3344425"/>
            <a:chOff x="0" y="0"/>
            <a:chExt cx="12593899" cy="445923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2875"/>
              <a:ext cx="12593899" cy="27920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12"/>
                </a:lnSpc>
              </a:pPr>
              <a:r>
                <a:rPr lang="en-US" b="true" sz="7912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Theory of Operation Overview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117563"/>
              <a:ext cx="12593899" cy="1341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04"/>
                </a:lnSpc>
              </a:pPr>
              <a:r>
                <a:rPr lang="en-US" sz="308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In this section, we will explore the </a:t>
              </a:r>
              <a:r>
                <a:rPr lang="en-US" b="true" sz="308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technology behind</a:t>
              </a:r>
              <a:r>
                <a:rPr lang="en-US" sz="308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the GestroDrive system and its functionalities.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6834671"/>
            <a:ext cx="2298127" cy="2228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Gesture recognition technology and its </a:t>
            </a:r>
            <a:r>
              <a:rPr lang="en-US" b="true" sz="2303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implementation</a:t>
            </a:r>
            <a:r>
              <a:rPr lang="en-US" sz="2303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 in the robotic car.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8746" y="6851181"/>
            <a:ext cx="2617503" cy="185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Communication between the gesture unit and the </a:t>
            </a:r>
            <a:r>
              <a:rPr lang="en-US" b="true" sz="2303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robotic car system.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51998" y="6851181"/>
            <a:ext cx="2793159" cy="111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Real-time processing of hand gestures and </a:t>
            </a:r>
            <a:r>
              <a:rPr lang="en-US" b="true" sz="2303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control commands.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8991" y="6851181"/>
            <a:ext cx="2888972" cy="111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Integration with IoT for enhanced </a:t>
            </a:r>
            <a:r>
              <a:rPr lang="en-US" b="true" sz="2303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user interaction.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41797" y="6834671"/>
            <a:ext cx="2617503" cy="148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5"/>
              </a:lnSpc>
            </a:pPr>
            <a:r>
              <a:rPr lang="en-US" sz="2303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Testing and validation of the </a:t>
            </a:r>
            <a:r>
              <a:rPr lang="en-US" b="true" sz="2303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system performance.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951759" y="5143500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75897" y="5143500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2214060"/>
          <a:ext cx="16230600" cy="7250615"/>
        </p:xfrm>
        <a:graphic>
          <a:graphicData uri="http://schemas.openxmlformats.org/drawingml/2006/table">
            <a:tbl>
              <a:tblPr/>
              <a:tblGrid>
                <a:gridCol w="1238977"/>
                <a:gridCol w="3165280"/>
                <a:gridCol w="7063214"/>
                <a:gridCol w="3458181"/>
                <a:gridCol w="1304948"/>
              </a:tblGrid>
              <a:tr h="12208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Play Bold"/>
                          <a:ea typeface="Play Bold"/>
                          <a:cs typeface="Play Bold"/>
                          <a:sym typeface="Play Bold"/>
                        </a:rPr>
                        <a:t>Index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Play Bold"/>
                          <a:ea typeface="Play Bold"/>
                          <a:cs typeface="Play Bold"/>
                          <a:sym typeface="Play Bold"/>
                        </a:rPr>
                        <a:t>Name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Play Bold"/>
                          <a:ea typeface="Play Bold"/>
                          <a:cs typeface="Play Bold"/>
                          <a:sym typeface="Play Bold"/>
                        </a:rPr>
                        <a:t>D</a:t>
                      </a:r>
                      <a:r>
                        <a:rPr lang="en-US" sz="2399" b="true">
                          <a:solidFill>
                            <a:srgbClr val="000000"/>
                          </a:solidFill>
                          <a:latin typeface="Play Bold"/>
                          <a:ea typeface="Play Bold"/>
                          <a:cs typeface="Play Bold"/>
                          <a:sym typeface="Play Bold"/>
                        </a:rPr>
                        <a:t>escription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Play Bold"/>
                          <a:ea typeface="Play Bold"/>
                          <a:cs typeface="Play Bold"/>
                          <a:sym typeface="Play Bold"/>
                        </a:rPr>
                        <a:t>L</a:t>
                      </a:r>
                      <a:r>
                        <a:rPr lang="en-US" sz="2399" b="true">
                          <a:solidFill>
                            <a:srgbClr val="000000"/>
                          </a:solidFill>
                          <a:latin typeface="Play Bold"/>
                          <a:ea typeface="Play Bold"/>
                          <a:cs typeface="Play Bold"/>
                          <a:sym typeface="Play Bold"/>
                        </a:rPr>
                        <a:t>ink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Play Bold"/>
                          <a:ea typeface="Play Bold"/>
                          <a:cs typeface="Play Bold"/>
                          <a:sym typeface="Play Bold"/>
                        </a:rPr>
                        <a:t>Pr</a:t>
                      </a:r>
                      <a:r>
                        <a:rPr lang="en-US" sz="2399" b="true">
                          <a:solidFill>
                            <a:srgbClr val="000000"/>
                          </a:solidFill>
                          <a:latin typeface="Play Bold"/>
                          <a:ea typeface="Play Bold"/>
                          <a:cs typeface="Play Bold"/>
                          <a:sym typeface="Play Bold"/>
                        </a:rPr>
                        <a:t>ice (CAD)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496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1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Gesture ESP32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ESP32 DevKitC ESP32-WROOM-32U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https://a.co/d/19M24zs 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16.99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0496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Car ESP32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Freenove ESP32-WROVER CAM Board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https://a.co/d/5iR4utZ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24.95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0496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3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Gyroscope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Wishiot 3pcs GY-521 MPU-6050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https://a.co/d/fq2lYtE 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15.99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0496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4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Motor Driver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L298N Motor DC Dual H-Bridge Motor Driver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 u="sng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https://a.co/d/aazGgPM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19.99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0496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5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Other Components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Chassis, LDR, OLED, LiPo batteries, Resistors, Wires etc.  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N/A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322.52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0049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Total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375.49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3763625" y="-1050815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3875" y="9559925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1196340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9"/>
              </a:lnSpc>
              <a:spcBef>
                <a:spcPct val="0"/>
              </a:spcBef>
            </a:pPr>
            <a:r>
              <a:rPr lang="en-US" b="true" sz="6300" strike="noStrike" u="none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Bill of Materials for GestroDrive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34633" y="-34357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74581" y="6089212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2927557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239844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6234015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9679530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13387707" y="7834545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574399" y="838200"/>
            <a:ext cx="5569212" cy="4587006"/>
          </a:xfrm>
          <a:custGeom>
            <a:avLst/>
            <a:gdLst/>
            <a:ahLst/>
            <a:cxnLst/>
            <a:rect r="r" b="b" t="t" l="l"/>
            <a:pathLst>
              <a:path h="4587006" w="5569212">
                <a:moveTo>
                  <a:pt x="0" y="0"/>
                </a:moveTo>
                <a:lnTo>
                  <a:pt x="5569213" y="0"/>
                </a:lnTo>
                <a:lnTo>
                  <a:pt x="5569213" y="4587006"/>
                </a:lnTo>
                <a:lnTo>
                  <a:pt x="0" y="4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9445425" cy="3242818"/>
            <a:chOff x="0" y="0"/>
            <a:chExt cx="12593899" cy="432375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2875"/>
              <a:ext cx="12593899" cy="2876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56"/>
                </a:lnSpc>
              </a:pPr>
              <a:r>
                <a:rPr lang="en-US" b="true" sz="8156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Challenges and Solutions Overview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221076"/>
              <a:ext cx="12593899" cy="1102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39"/>
                </a:lnSpc>
              </a:pPr>
              <a:r>
                <a:rPr lang="en-US" sz="2568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This section addresses the key hurdles faced during development and the solutions implemented to overcome them.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6834671"/>
            <a:ext cx="2298127" cy="239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8"/>
              </a:lnSpc>
            </a:pPr>
            <a:r>
              <a:rPr lang="en-US" sz="2437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Identifying technical limitations in gesture recognition systems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8746" y="6851181"/>
            <a:ext cx="2617503" cy="199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8"/>
              </a:lnSpc>
            </a:pPr>
            <a:r>
              <a:rPr lang="en-US" sz="2437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Improving communication between hardware components for efficiency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51998" y="6851181"/>
            <a:ext cx="2793159" cy="159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8"/>
              </a:lnSpc>
            </a:pPr>
            <a:r>
              <a:rPr lang="en-US" sz="2437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Overcoming power management issues in the robotic car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8991" y="6851181"/>
            <a:ext cx="2888972" cy="159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8"/>
              </a:lnSpc>
            </a:pPr>
            <a:r>
              <a:rPr lang="en-US" sz="2437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Addressing user interface challenges for the IoT dashboard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41797" y="6834671"/>
            <a:ext cx="2617503" cy="1597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8"/>
              </a:lnSpc>
            </a:pPr>
            <a:r>
              <a:rPr lang="en-US" sz="2437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Ensuring durability and reliability in mechanical design components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34633" y="-34357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74581" y="6089212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2927557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239844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6234015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9679530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13387707" y="7834545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574399" y="838200"/>
            <a:ext cx="5569212" cy="4587006"/>
          </a:xfrm>
          <a:custGeom>
            <a:avLst/>
            <a:gdLst/>
            <a:ahLst/>
            <a:cxnLst/>
            <a:rect r="r" b="b" t="t" l="l"/>
            <a:pathLst>
              <a:path h="4587006" w="5569212">
                <a:moveTo>
                  <a:pt x="0" y="0"/>
                </a:moveTo>
                <a:lnTo>
                  <a:pt x="5569213" y="0"/>
                </a:lnTo>
                <a:lnTo>
                  <a:pt x="5569213" y="4587006"/>
                </a:lnTo>
                <a:lnTo>
                  <a:pt x="0" y="4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9445425" cy="4344804"/>
            <a:chOff x="0" y="0"/>
            <a:chExt cx="12593899" cy="579307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2875"/>
              <a:ext cx="12593899" cy="4125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12"/>
                </a:lnSpc>
              </a:pPr>
              <a:r>
                <a:rPr lang="en-US" b="true" sz="7912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Maintenance of GestroDrive Systems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460588"/>
              <a:ext cx="12593899" cy="1332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78"/>
                </a:lnSpc>
              </a:pPr>
              <a:r>
                <a:rPr lang="en-US" sz="306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This section outlines essential upkeep to ensure </a:t>
              </a:r>
              <a:r>
                <a:rPr lang="en-US" b="true" sz="306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optimal performance</a:t>
              </a:r>
              <a:r>
                <a:rPr lang="en-US" sz="306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and longevity of the robotic car.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6834671"/>
            <a:ext cx="2298127" cy="1903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2"/>
              </a:lnSpc>
            </a:pPr>
            <a:r>
              <a:rPr lang="en-US" sz="234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Regular inspection of hardware components for wear and tear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8746" y="6851181"/>
            <a:ext cx="2617503" cy="1903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2"/>
              </a:lnSpc>
            </a:pPr>
            <a:r>
              <a:rPr lang="en-US" sz="234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Importance of software updates for functionality and security improvements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51998" y="6851181"/>
            <a:ext cx="2793159" cy="152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2"/>
              </a:lnSpc>
            </a:pPr>
            <a:r>
              <a:rPr lang="en-US" sz="234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Cleaning and maintenance of sensors for accurate gesture recognition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8991" y="6851181"/>
            <a:ext cx="2888972" cy="152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2"/>
              </a:lnSpc>
            </a:pPr>
            <a:r>
              <a:rPr lang="en-US" sz="234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Battery management and charging practices for extended use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41797" y="6834671"/>
            <a:ext cx="2617503" cy="152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2"/>
              </a:lnSpc>
            </a:pPr>
            <a:r>
              <a:rPr lang="en-US" sz="234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Troubleshooting common issues for seamless operation and reliability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34633" y="-34357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74581" y="6089212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2927557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239844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6234015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9679530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13387707" y="7834545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574399" y="838200"/>
            <a:ext cx="5569212" cy="4587006"/>
          </a:xfrm>
          <a:custGeom>
            <a:avLst/>
            <a:gdLst/>
            <a:ahLst/>
            <a:cxnLst/>
            <a:rect r="r" b="b" t="t" l="l"/>
            <a:pathLst>
              <a:path h="4587006" w="5569212">
                <a:moveTo>
                  <a:pt x="0" y="0"/>
                </a:moveTo>
                <a:lnTo>
                  <a:pt x="5569213" y="0"/>
                </a:lnTo>
                <a:lnTo>
                  <a:pt x="5569213" y="4587006"/>
                </a:lnTo>
                <a:lnTo>
                  <a:pt x="0" y="45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9445425" cy="4344550"/>
            <a:chOff x="0" y="0"/>
            <a:chExt cx="12593899" cy="579273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2875"/>
              <a:ext cx="12593899" cy="4125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12"/>
                </a:lnSpc>
              </a:pPr>
              <a:r>
                <a:rPr lang="en-US" b="true" sz="7912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Future Enhancements for GestroDrive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451063"/>
              <a:ext cx="12593899" cy="1341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04"/>
                </a:lnSpc>
              </a:pPr>
              <a:r>
                <a:rPr lang="en-US" sz="308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Here are </a:t>
              </a:r>
              <a:r>
                <a:rPr lang="en-US" b="true" sz="308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potential improvements</a:t>
              </a:r>
              <a:r>
                <a:rPr lang="en-US" sz="308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and expansions to consider for the ongoing development of GestroDrive.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6825146"/>
            <a:ext cx="2298127" cy="177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6"/>
              </a:lnSpc>
            </a:pPr>
            <a:r>
              <a:rPr lang="en-US" sz="215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Enhanced gesture recognition for improved user experience and accuracy.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8746" y="6841656"/>
            <a:ext cx="2617503" cy="212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6"/>
              </a:lnSpc>
            </a:pPr>
            <a:r>
              <a:rPr lang="en-US" sz="215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Integration of AI for smarter decision-making and adaptability in various environments.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51998" y="6841656"/>
            <a:ext cx="2793159" cy="212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6"/>
              </a:lnSpc>
            </a:pPr>
            <a:r>
              <a:rPr lang="en-US" sz="215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Expansion of the hardware components to support more complex functionalities and features.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8991" y="6841656"/>
            <a:ext cx="2888972" cy="1420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6"/>
              </a:lnSpc>
            </a:pPr>
            <a:r>
              <a:rPr lang="en-US" sz="215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Development of a mobile application for remote control and monitoring of the car.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41797" y="6825146"/>
            <a:ext cx="2617503" cy="177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6"/>
              </a:lnSpc>
            </a:pPr>
            <a:r>
              <a:rPr lang="en-US" sz="2159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Exploration of sustainable energy sources to power the robotic car effectively.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446644" y="-72985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3370782" y="-72985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12888" y="623011"/>
            <a:ext cx="8265553" cy="4649373"/>
          </a:xfrm>
          <a:custGeom>
            <a:avLst/>
            <a:gdLst/>
            <a:ahLst/>
            <a:cxnLst/>
            <a:rect r="r" b="b" t="t" l="l"/>
            <a:pathLst>
              <a:path h="4649373" w="8265553">
                <a:moveTo>
                  <a:pt x="0" y="0"/>
                </a:moveTo>
                <a:lnTo>
                  <a:pt x="8265553" y="0"/>
                </a:lnTo>
                <a:lnTo>
                  <a:pt x="8265553" y="4649373"/>
                </a:lnTo>
                <a:lnTo>
                  <a:pt x="0" y="46493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8737" y="6175307"/>
            <a:ext cx="7676927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4"/>
              </a:lnSpc>
            </a:pPr>
            <a:r>
              <a:rPr lang="en-US" b="true" sz="6737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Conclusion of the GestroDrive Project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443655" y="6184832"/>
            <a:ext cx="7676927" cy="2067476"/>
            <a:chOff x="0" y="0"/>
            <a:chExt cx="10235902" cy="275663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0235902" cy="116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54"/>
                </a:lnSpc>
              </a:pPr>
              <a:r>
                <a:rPr lang="en-US" b="true" sz="2657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A significant advancement in gesture-controlled technology for robotics and automation.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87691"/>
              <a:ext cx="10235902" cy="1168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95"/>
                </a:lnSpc>
              </a:pPr>
              <a:r>
                <a:rPr lang="en-US" sz="1842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The </a:t>
              </a:r>
              <a:r>
                <a:rPr lang="en-US" b="true" sz="1842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GestroDrive project</a:t>
              </a:r>
              <a:r>
                <a:rPr lang="en-US" sz="1842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demonstrates the potential of hand gesture technology in enhancing user interaction with robotic systems, paving the way for innovative applications in automation and intelligent devices.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687778" y="-126527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946447"/>
            <a:ext cx="6199134" cy="7766568"/>
          </a:xfrm>
          <a:custGeom>
            <a:avLst/>
            <a:gdLst/>
            <a:ahLst/>
            <a:cxnLst/>
            <a:rect r="r" b="b" t="t" l="l"/>
            <a:pathLst>
              <a:path h="7766568" w="6199134">
                <a:moveTo>
                  <a:pt x="0" y="0"/>
                </a:moveTo>
                <a:lnTo>
                  <a:pt x="6199134" y="0"/>
                </a:lnTo>
                <a:lnTo>
                  <a:pt x="6199134" y="7766568"/>
                </a:lnTo>
                <a:lnTo>
                  <a:pt x="0" y="7766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17043"/>
            <a:ext cx="162306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64"/>
              </a:lnSpc>
              <a:spcBef>
                <a:spcPct val="0"/>
              </a:spcBef>
            </a:pPr>
            <a:r>
              <a:rPr lang="en-US" b="true" sz="6387" strike="noStrike" u="none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Thank You for Your Attention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9144000" y="5758188"/>
            <a:ext cx="8115300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9144000" y="8047244"/>
            <a:ext cx="8115300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144000" y="3831959"/>
            <a:ext cx="7522388" cy="1563403"/>
            <a:chOff x="0" y="0"/>
            <a:chExt cx="10029851" cy="208453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0029851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Email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3624"/>
              <a:ext cx="10029851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rarth73@gmail</a:t>
              </a:r>
              <a:r>
                <a:rPr lang="en-US" b="true" sz="3200" strike="noStrike" u="none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.com</a:t>
              </a:r>
            </a:p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b="true" sz="3200" strike="noStrike" u="none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vdave18@gmail.com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6185150"/>
            <a:ext cx="8115300" cy="1435133"/>
            <a:chOff x="0" y="0"/>
            <a:chExt cx="10820400" cy="191351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10820400" cy="5086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Social Media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13149"/>
              <a:ext cx="10820400" cy="1200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Arth - </a:t>
              </a:r>
              <a:r>
                <a:rPr lang="en-US" b="true" sz="2800" u="sng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  <a:hlinkClick r:id="rId6" tooltip="http://www.linkedin.com/in/arthraval"/>
                </a:rPr>
                <a:t>linkedin.com/in/arthraval  </a:t>
              </a:r>
            </a:p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b="true" sz="28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Vansh - </a:t>
              </a:r>
              <a:r>
                <a:rPr lang="en-US" b="true" sz="2800" u="sng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  <a:hlinkClick r:id="rId7" tooltip="https://www.linkedin.com/in/vansh-dave-ba2b02250"/>
                </a:rPr>
                <a:t>linkedin.com/in/vansh-dave-ba2b02250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117672" y="-19667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7976" y="1658542"/>
            <a:ext cx="9323039" cy="6967932"/>
            <a:chOff x="0" y="0"/>
            <a:chExt cx="12430718" cy="92905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3071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Project 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59551"/>
              <a:ext cx="12430718" cy="325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0"/>
                </a:lnSpc>
              </a:pPr>
              <a:r>
                <a:rPr lang="en-US" sz="50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Exploring GestroDrive: Hand Gesture Controlled Robotic Car and Its Innovative Capabilities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62347"/>
              <a:ext cx="12430718" cy="1380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The project aims to create a </a:t>
              </a:r>
              <a:r>
                <a:rPr lang="en-US" b="true" sz="32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revolutionary robotic car</a:t>
              </a:r>
              <a:r>
                <a:rPr lang="en-US" sz="3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using hand gestures for control.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219841"/>
              <a:ext cx="12430718" cy="2070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By integrating advanced sensors and machine learning techniques, this project enhances user interaction and aims to </a:t>
              </a:r>
              <a:r>
                <a:rPr lang="en-US" b="true" sz="24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transform transportation</a:t>
              </a:r>
              <a:r>
                <a:rPr lang="en-US" sz="24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by making it more intuitive and accessible for everyone.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964650"/>
              <a:ext cx="1243071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63852" y="1028700"/>
            <a:ext cx="4352508" cy="8229600"/>
            <a:chOff x="0" y="0"/>
            <a:chExt cx="3371850" cy="6375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33464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346450">
                  <a:moveTo>
                    <a:pt x="3346450" y="6350000"/>
                  </a:moveTo>
                  <a:lnTo>
                    <a:pt x="1403350" y="6350000"/>
                  </a:lnTo>
                  <a:cubicBezTo>
                    <a:pt x="628650" y="6350000"/>
                    <a:pt x="0" y="5721350"/>
                    <a:pt x="0" y="4946650"/>
                  </a:cubicBezTo>
                  <a:lnTo>
                    <a:pt x="0" y="0"/>
                  </a:lnTo>
                  <a:lnTo>
                    <a:pt x="1849120" y="0"/>
                  </a:lnTo>
                  <a:cubicBezTo>
                    <a:pt x="2675890" y="0"/>
                    <a:pt x="3346450" y="670560"/>
                    <a:pt x="3346450" y="1497330"/>
                  </a:cubicBezTo>
                  <a:lnTo>
                    <a:pt x="3346450" y="6350000"/>
                  </a:lnTo>
                  <a:lnTo>
                    <a:pt x="3346450" y="6350000"/>
                  </a:lnTo>
                  <a:close/>
                </a:path>
              </a:pathLst>
            </a:custGeom>
            <a:blipFill>
              <a:blip r:embed="rId6"/>
              <a:stretch>
                <a:fillRect l="-21157" t="0" r="-2115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71850" cy="6375400"/>
            </a:xfrm>
            <a:custGeom>
              <a:avLst/>
              <a:gdLst/>
              <a:ahLst/>
              <a:cxnLst/>
              <a:rect r="r" b="b" t="t" l="l"/>
              <a:pathLst>
                <a:path h="6375400" w="3371850">
                  <a:moveTo>
                    <a:pt x="3371850" y="6375400"/>
                  </a:moveTo>
                  <a:lnTo>
                    <a:pt x="1416050" y="6375400"/>
                  </a:lnTo>
                  <a:cubicBezTo>
                    <a:pt x="635000" y="6375400"/>
                    <a:pt x="0" y="5740400"/>
                    <a:pt x="0" y="4959350"/>
                  </a:cubicBezTo>
                  <a:lnTo>
                    <a:pt x="0" y="0"/>
                  </a:lnTo>
                  <a:lnTo>
                    <a:pt x="1861820" y="0"/>
                  </a:lnTo>
                  <a:cubicBezTo>
                    <a:pt x="2694940" y="0"/>
                    <a:pt x="3371850" y="676910"/>
                    <a:pt x="3371850" y="1510030"/>
                  </a:cubicBezTo>
                  <a:lnTo>
                    <a:pt x="3371850" y="6375400"/>
                  </a:lnTo>
                  <a:lnTo>
                    <a:pt x="3371850" y="6375400"/>
                  </a:lnTo>
                  <a:close/>
                  <a:moveTo>
                    <a:pt x="25400" y="25400"/>
                  </a:moveTo>
                  <a:lnTo>
                    <a:pt x="25400" y="4959350"/>
                  </a:lnTo>
                  <a:cubicBezTo>
                    <a:pt x="25400" y="5726430"/>
                    <a:pt x="648970" y="6350000"/>
                    <a:pt x="1416050" y="6350000"/>
                  </a:cubicBezTo>
                  <a:lnTo>
                    <a:pt x="3345180" y="6350000"/>
                  </a:lnTo>
                  <a:lnTo>
                    <a:pt x="3345180" y="1510030"/>
                  </a:lnTo>
                  <a:cubicBezTo>
                    <a:pt x="3346450" y="690880"/>
                    <a:pt x="2679700" y="25400"/>
                    <a:pt x="1861820" y="25400"/>
                  </a:cubicBezTo>
                  <a:lnTo>
                    <a:pt x="254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3134633" y="-34357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874581" y="6089212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2927557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400000">
            <a:off x="-239844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6234015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9679530" y="7913536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5400000">
            <a:off x="13387707" y="7834545"/>
            <a:ext cx="1952122" cy="0"/>
          </a:xfrm>
          <a:prstGeom prst="line">
            <a:avLst/>
          </a:prstGeom>
          <a:ln cap="rnd" w="9525">
            <a:solidFill>
              <a:srgbClr val="FAA2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250903" y="-953608"/>
            <a:ext cx="6301486" cy="8401981"/>
          </a:xfrm>
          <a:custGeom>
            <a:avLst/>
            <a:gdLst/>
            <a:ahLst/>
            <a:cxnLst/>
            <a:rect r="r" b="b" t="t" l="l"/>
            <a:pathLst>
              <a:path h="8401981" w="6301486">
                <a:moveTo>
                  <a:pt x="0" y="0"/>
                </a:moveTo>
                <a:lnTo>
                  <a:pt x="6301486" y="0"/>
                </a:lnTo>
                <a:lnTo>
                  <a:pt x="6301486" y="8401980"/>
                </a:lnTo>
                <a:lnTo>
                  <a:pt x="0" y="840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1028700"/>
            <a:ext cx="9445425" cy="4218255"/>
            <a:chOff x="0" y="0"/>
            <a:chExt cx="12593899" cy="562433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2400"/>
              <a:ext cx="12593899" cy="320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00"/>
                </a:lnSpc>
              </a:pPr>
              <a:r>
                <a:rPr lang="en-US" b="true" sz="90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Motivation for Gesture Control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544926"/>
              <a:ext cx="12593899" cy="2079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This section outlines the key motivators driving the development of our gesture-controlled robotic car project.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6834671"/>
            <a:ext cx="2298127" cy="194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1"/>
              </a:lnSpc>
            </a:pPr>
            <a:r>
              <a:rPr lang="en-US" sz="1978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Enhancing accessibility for users with mobility challenges through gesture control technology.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8746" y="6851181"/>
            <a:ext cx="2617503" cy="162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1"/>
              </a:lnSpc>
            </a:pPr>
            <a:r>
              <a:rPr lang="en-US" sz="1978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Improving user experience by allowing intuitive and seamless interactions with robotic devices.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51998" y="6851181"/>
            <a:ext cx="2793159" cy="162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1"/>
              </a:lnSpc>
            </a:pPr>
            <a:r>
              <a:rPr lang="en-US" sz="1978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Developing innovative solutions to integrate technology into everyday activities and environments.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8991" y="6851181"/>
            <a:ext cx="2888972" cy="162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1"/>
              </a:lnSpc>
            </a:pPr>
            <a:r>
              <a:rPr lang="en-US" sz="1978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Promoting engagement and interaction in robotics through interactive control methods.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41797" y="6834671"/>
            <a:ext cx="2617503" cy="162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1"/>
              </a:lnSpc>
            </a:pPr>
            <a:r>
              <a:rPr lang="en-US" sz="1978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Addressing the demand for hands-free technology in modern robotic applications and systems.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01150"/>
            <a:ext cx="152400" cy="20955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4372987" y="-142694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73291" y="1645849"/>
            <a:ext cx="9323039" cy="7101282"/>
            <a:chOff x="0" y="0"/>
            <a:chExt cx="12430718" cy="94683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3071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System 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59551"/>
              <a:ext cx="12430718" cy="325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0"/>
                </a:lnSpc>
              </a:pPr>
              <a:r>
                <a:rPr lang="en-US" sz="50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Visual Representation of the System Architecture for GestroDrive Robotic Car Project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62347"/>
              <a:ext cx="12430718" cy="2079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The system block diagram illustrates how each component interacts within the </a:t>
              </a:r>
              <a:r>
                <a:rPr lang="en-US" b="true" sz="32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GestroDrive project</a:t>
              </a:r>
              <a:r>
                <a:rPr lang="en-US" sz="3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918341"/>
              <a:ext cx="12430718" cy="1550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It showcases the integration of hand gesture controls, processing units, and the robotic car's functionality, highlighting the </a:t>
              </a:r>
              <a:r>
                <a:rPr lang="en-US" b="true" sz="24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innovative approach</a:t>
              </a:r>
              <a:r>
                <a:rPr lang="en-US" sz="24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of this technology.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964650"/>
              <a:ext cx="1243071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120" y="2412971"/>
            <a:ext cx="8717556" cy="5829866"/>
          </a:xfrm>
          <a:custGeom>
            <a:avLst/>
            <a:gdLst/>
            <a:ahLst/>
            <a:cxnLst/>
            <a:rect r="r" b="b" t="t" l="l"/>
            <a:pathLst>
              <a:path h="5829866" w="8717556">
                <a:moveTo>
                  <a:pt x="0" y="0"/>
                </a:moveTo>
                <a:lnTo>
                  <a:pt x="8717556" y="0"/>
                </a:lnTo>
                <a:lnTo>
                  <a:pt x="8717556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07456" y="767855"/>
            <a:ext cx="15951844" cy="3851740"/>
            <a:chOff x="0" y="0"/>
            <a:chExt cx="2471358" cy="596735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937311" y="-937311"/>
              <a:ext cx="596735" cy="2471358"/>
            </a:xfrm>
            <a:custGeom>
              <a:avLst/>
              <a:gdLst/>
              <a:ahLst/>
              <a:cxnLst/>
              <a:rect r="r" b="b" t="t" l="l"/>
              <a:pathLst>
                <a:path h="2471358" w="596735">
                  <a:moveTo>
                    <a:pt x="0" y="2471358"/>
                  </a:moveTo>
                  <a:lnTo>
                    <a:pt x="0" y="0"/>
                  </a:lnTo>
                  <a:lnTo>
                    <a:pt x="596736" y="0"/>
                  </a:lnTo>
                  <a:lnTo>
                    <a:pt x="596736" y="2471358"/>
                  </a:lnTo>
                  <a:close/>
                </a:path>
              </a:pathLst>
            </a:custGeom>
            <a:blipFill>
              <a:blip r:embed="rId2"/>
              <a:stretch>
                <a:fillRect l="-99351" t="0" r="-9935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-446644" y="-72985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2" y="0"/>
                </a:lnTo>
                <a:lnTo>
                  <a:pt x="5363862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13370782" y="-72985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2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2" y="5610296"/>
                </a:lnTo>
                <a:lnTo>
                  <a:pt x="536386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8737" y="6175307"/>
            <a:ext cx="7676927" cy="306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84"/>
              </a:lnSpc>
            </a:pPr>
            <a:r>
              <a:rPr lang="en-US" b="true" sz="6737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Hardware Overview: Gesture Unit &amp; Car Unit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43655" y="6184832"/>
            <a:ext cx="7676927" cy="2362963"/>
            <a:chOff x="0" y="0"/>
            <a:chExt cx="10235902" cy="315061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10235902" cy="116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54"/>
                </a:lnSpc>
              </a:pPr>
              <a:r>
                <a:rPr lang="en-US" b="true" sz="2657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An in-depth look at the essential hardware components of GestroDrive's robotic car system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87691"/>
              <a:ext cx="10235902" cy="1562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74"/>
                </a:lnSpc>
              </a:pPr>
              <a:r>
                <a:rPr lang="en-US" sz="1826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The </a:t>
              </a:r>
              <a:r>
                <a:rPr lang="en-US" b="true" sz="1826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Gesture Unit</a:t>
              </a:r>
              <a:r>
                <a:rPr lang="en-US" sz="1826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detects hand movements, allowing intuitive control of the car unit. This seamless integration enhances user experience, demonstrating the potential of </a:t>
              </a:r>
              <a:r>
                <a:rPr lang="en-US" b="true" sz="1826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gesture-controlled robotics</a:t>
              </a:r>
              <a:r>
                <a:rPr lang="en-US" sz="1826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in everyday applications.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33557" y="-112924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0"/>
                </a:moveTo>
                <a:lnTo>
                  <a:pt x="5363861" y="0"/>
                </a:lnTo>
                <a:lnTo>
                  <a:pt x="5363861" y="5610296"/>
                </a:lnTo>
                <a:lnTo>
                  <a:pt x="0" y="56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3857696" y="-1129249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5363861" y="0"/>
                </a:moveTo>
                <a:lnTo>
                  <a:pt x="0" y="0"/>
                </a:lnTo>
                <a:lnTo>
                  <a:pt x="0" y="5610296"/>
                </a:lnTo>
                <a:lnTo>
                  <a:pt x="5363861" y="5610296"/>
                </a:lnTo>
                <a:lnTo>
                  <a:pt x="53638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82952" y="1028700"/>
            <a:ext cx="4076348" cy="3631656"/>
          </a:xfrm>
          <a:custGeom>
            <a:avLst/>
            <a:gdLst/>
            <a:ahLst/>
            <a:cxnLst/>
            <a:rect r="r" b="b" t="t" l="l"/>
            <a:pathLst>
              <a:path h="3631656" w="4076348">
                <a:moveTo>
                  <a:pt x="0" y="0"/>
                </a:moveTo>
                <a:lnTo>
                  <a:pt x="4076348" y="0"/>
                </a:lnTo>
                <a:lnTo>
                  <a:pt x="4076348" y="3631656"/>
                </a:lnTo>
                <a:lnTo>
                  <a:pt x="0" y="3631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11145476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</a:pPr>
            <a:r>
              <a:rPr lang="en-US" b="true" sz="9000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Key Features of GestroDrive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Intuitive Control for seamless operation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6826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Enhanced Safety protocols during usage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74176" y="5610225"/>
            <a:ext cx="436539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</a:pPr>
            <a:r>
              <a:rPr lang="en-US" b="true" sz="2600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Real-Time Feedback for user engagement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346723"/>
            <a:ext cx="4365393" cy="151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</a:pPr>
            <a:r>
              <a:rPr lang="en-US" sz="2354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Users can operate the car effortlessly through </a:t>
            </a:r>
            <a:r>
              <a:rPr lang="en-US" b="true" sz="2354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natural hand gestures</a:t>
            </a:r>
            <a:r>
              <a:rPr lang="en-US" sz="2354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 without any complex controls.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01438" y="7346723"/>
            <a:ext cx="4470781" cy="151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  <a:r>
              <a:rPr lang="en-US" sz="2354" strike="noStrike" u="non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The system incorporates safety measures to prevent accidents and ensure user protection at all times.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74176" y="7346723"/>
            <a:ext cx="4365393" cy="189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  <a:r>
              <a:rPr lang="en-US" sz="2354" strike="noStrike" u="non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Immediate feedback is provided to users, enhancing the overall experience and </a:t>
            </a:r>
            <a:r>
              <a:rPr lang="en-US" b="true" sz="2354" strike="noStrike" u="none">
                <a:solidFill>
                  <a:srgbClr val="000000"/>
                </a:solidFill>
                <a:latin typeface="Play Bold"/>
                <a:ea typeface="Play Bold"/>
                <a:cs typeface="Play Bold"/>
                <a:sym typeface="Play Bold"/>
              </a:rPr>
              <a:t>ensuring precise control</a:t>
            </a:r>
            <a:r>
              <a:rPr lang="en-US" sz="2354" strike="noStrike" u="non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rPr>
              <a:t> over the robotic car.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117672" y="-19667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7976" y="1895429"/>
            <a:ext cx="9323039" cy="6494158"/>
            <a:chOff x="0" y="0"/>
            <a:chExt cx="12430718" cy="865887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30718" cy="64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92"/>
                </a:lnSpc>
              </a:pPr>
              <a:r>
                <a:rPr lang="en-US" b="true" sz="316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Detailed PCB Analysis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56376"/>
              <a:ext cx="12430718" cy="317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337"/>
                </a:lnSpc>
              </a:pPr>
              <a:r>
                <a:rPr lang="en-US" sz="4875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Exploring the intricate design and functionality of the printed circuit board for GestroDrive technology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366039"/>
              <a:ext cx="12430718" cy="1365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08"/>
                </a:lnSpc>
              </a:pPr>
              <a:r>
                <a:rPr lang="en-US" sz="316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The printed circuit board (PCB) is </a:t>
              </a:r>
              <a:r>
                <a:rPr lang="en-US" b="true" sz="316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crucial</a:t>
              </a:r>
              <a:r>
                <a:rPr lang="en-US" sz="316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for the operation of the robotic car.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117860"/>
              <a:ext cx="12430718" cy="1541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1"/>
                </a:lnSpc>
              </a:pPr>
              <a:r>
                <a:rPr lang="en-US" sz="237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It integrates all electronic components and ensures reliable communication between the gesture control unit and the car, enabling seamless interaction and control for users.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877867"/>
              <a:ext cx="1243071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4780" y="2618985"/>
            <a:ext cx="6689009" cy="5589269"/>
          </a:xfrm>
          <a:custGeom>
            <a:avLst/>
            <a:gdLst/>
            <a:ahLst/>
            <a:cxnLst/>
            <a:rect r="r" b="b" t="t" l="l"/>
            <a:pathLst>
              <a:path h="5589269" w="6689009">
                <a:moveTo>
                  <a:pt x="0" y="0"/>
                </a:moveTo>
                <a:lnTo>
                  <a:pt x="6689010" y="0"/>
                </a:lnTo>
                <a:lnTo>
                  <a:pt x="6689010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117672" y="-19667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8480" y="4565004"/>
            <a:ext cx="11189520" cy="5251030"/>
          </a:xfrm>
          <a:custGeom>
            <a:avLst/>
            <a:gdLst/>
            <a:ahLst/>
            <a:cxnLst/>
            <a:rect r="r" b="b" t="t" l="l"/>
            <a:pathLst>
              <a:path h="5251030" w="11189520">
                <a:moveTo>
                  <a:pt x="0" y="0"/>
                </a:moveTo>
                <a:lnTo>
                  <a:pt x="11189520" y="0"/>
                </a:lnTo>
                <a:lnTo>
                  <a:pt x="11189520" y="5251030"/>
                </a:lnTo>
                <a:lnTo>
                  <a:pt x="0" y="5251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17976" y="1624236"/>
            <a:ext cx="9323039" cy="7036544"/>
            <a:chOff x="0" y="0"/>
            <a:chExt cx="12430718" cy="938205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430718" cy="64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68"/>
                </a:lnSpc>
              </a:pPr>
              <a:r>
                <a:rPr lang="en-US" b="true" sz="314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Mechanical Design Insights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56376"/>
              <a:ext cx="12430718" cy="3212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418"/>
                </a:lnSpc>
              </a:pPr>
              <a:r>
                <a:rPr lang="en-US" sz="4937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An In-Depth Look at the 3D Models and Assembly of Our Gesture-Controlled Robotic Car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412605"/>
              <a:ext cx="12430718" cy="2042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82"/>
                </a:lnSpc>
              </a:pPr>
              <a:r>
                <a:rPr lang="en-US" sz="314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The </a:t>
              </a:r>
              <a:r>
                <a:rPr lang="en-US" b="true" sz="314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mechanical design</a:t>
              </a:r>
              <a:r>
                <a:rPr lang="en-US" sz="314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of the robotic car integrates advanced functionality and aesthetic appeal.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841040"/>
              <a:ext cx="12430718" cy="1541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1"/>
                </a:lnSpc>
              </a:pPr>
              <a:r>
                <a:rPr lang="en-US" sz="237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Our design emphasizes </a:t>
              </a:r>
              <a:r>
                <a:rPr lang="en-US" b="true" sz="237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precision engineering</a:t>
              </a:r>
              <a:r>
                <a:rPr lang="en-US" sz="237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to ensure each component works harmoniously, enhancing the overall performance and reliability of the car while maintaining an attractive visual profile.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4914909"/>
              <a:ext cx="1243071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3229727"/>
            <a:ext cx="6353877" cy="4367786"/>
          </a:xfrm>
          <a:custGeom>
            <a:avLst/>
            <a:gdLst/>
            <a:ahLst/>
            <a:cxnLst/>
            <a:rect r="r" b="b" t="t" l="l"/>
            <a:pathLst>
              <a:path h="4367786" w="6353877">
                <a:moveTo>
                  <a:pt x="0" y="0"/>
                </a:moveTo>
                <a:lnTo>
                  <a:pt x="6353877" y="0"/>
                </a:lnTo>
                <a:lnTo>
                  <a:pt x="6353877" y="4367786"/>
                </a:lnTo>
                <a:lnTo>
                  <a:pt x="0" y="4367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3117672" y="-196676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7976" y="1591867"/>
            <a:ext cx="9323039" cy="7101282"/>
            <a:chOff x="0" y="0"/>
            <a:chExt cx="12430718" cy="94683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43071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</a:pPr>
              <a:r>
                <a:rPr lang="en-US" b="true" sz="32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IoT Component 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259551"/>
              <a:ext cx="12430718" cy="3258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00"/>
                </a:lnSpc>
              </a:pPr>
              <a:r>
                <a:rPr lang="en-US" b="true" sz="50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Exploring the Integration and User Interface of the IoT Component for GestroDrive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62347"/>
              <a:ext cx="12430718" cy="2079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The IoT dashboard provides a user-friendly interface for monitoring and controlling the robotic car.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918341"/>
              <a:ext cx="12430718" cy="1550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It displays real-time data and allows users to interact with the system seamlessly, enhancing the overall experience of using the </a:t>
              </a:r>
              <a:r>
                <a:rPr lang="en-US" b="true" sz="2400">
                  <a:solidFill>
                    <a:srgbClr val="000000"/>
                  </a:solidFill>
                  <a:latin typeface="Play Bold"/>
                  <a:ea typeface="Play Bold"/>
                  <a:cs typeface="Play Bold"/>
                  <a:sym typeface="Play Bold"/>
                </a:rPr>
                <a:t>GestroDrive</a:t>
              </a:r>
              <a:r>
                <a:rPr lang="en-US" sz="2400">
                  <a:solidFill>
                    <a:srgbClr val="000000"/>
                  </a:solidFill>
                  <a:latin typeface="Play"/>
                  <a:ea typeface="Play"/>
                  <a:cs typeface="Play"/>
                  <a:sym typeface="Play"/>
                </a:rPr>
                <a:t> technology.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4964650"/>
              <a:ext cx="12430718" cy="0"/>
            </a:xfrm>
            <a:prstGeom prst="line">
              <a:avLst/>
            </a:prstGeom>
            <a:ln cap="rnd" w="127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true" rot="-10800000">
            <a:off x="-763640" y="5941983"/>
            <a:ext cx="5363862" cy="5610296"/>
          </a:xfrm>
          <a:custGeom>
            <a:avLst/>
            <a:gdLst/>
            <a:ahLst/>
            <a:cxnLst/>
            <a:rect r="r" b="b" t="t" l="l"/>
            <a:pathLst>
              <a:path h="5610296" w="5363862">
                <a:moveTo>
                  <a:pt x="0" y="5610296"/>
                </a:moveTo>
                <a:lnTo>
                  <a:pt x="5363862" y="5610296"/>
                </a:lnTo>
                <a:lnTo>
                  <a:pt x="5363862" y="0"/>
                </a:lnTo>
                <a:lnTo>
                  <a:pt x="0" y="0"/>
                </a:lnTo>
                <a:lnTo>
                  <a:pt x="0" y="56102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780" y="171283"/>
            <a:ext cx="3495675" cy="3374915"/>
          </a:xfrm>
          <a:custGeom>
            <a:avLst/>
            <a:gdLst/>
            <a:ahLst/>
            <a:cxnLst/>
            <a:rect r="r" b="b" t="t" l="l"/>
            <a:pathLst>
              <a:path h="3374915" w="3495675">
                <a:moveTo>
                  <a:pt x="0" y="0"/>
                </a:moveTo>
                <a:lnTo>
                  <a:pt x="3495675" y="0"/>
                </a:lnTo>
                <a:lnTo>
                  <a:pt x="3495675" y="3374915"/>
                </a:lnTo>
                <a:lnTo>
                  <a:pt x="0" y="3374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77720" y="2608472"/>
            <a:ext cx="9702936" cy="4778696"/>
          </a:xfrm>
          <a:custGeom>
            <a:avLst/>
            <a:gdLst/>
            <a:ahLst/>
            <a:cxnLst/>
            <a:rect r="r" b="b" t="t" l="l"/>
            <a:pathLst>
              <a:path h="4778696" w="9702936">
                <a:moveTo>
                  <a:pt x="0" y="0"/>
                </a:moveTo>
                <a:lnTo>
                  <a:pt x="9702936" y="0"/>
                </a:lnTo>
                <a:lnTo>
                  <a:pt x="9702936" y="4778696"/>
                </a:lnTo>
                <a:lnTo>
                  <a:pt x="0" y="4778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Hand Gesture Controlled Robotic Car Presentation</dc:description>
  <dc:identifier>DAGxwl4rg44</dc:identifier>
  <dcterms:modified xsi:type="dcterms:W3CDTF">2011-08-01T06:04:30Z</dcterms:modified>
  <cp:revision>1</cp:revision>
  <dc:title>Presentation - Hand Gesture Controlled Robotic Car Presentation</dc:title>
</cp:coreProperties>
</file>